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0" r:id="rId3"/>
  </p:sldMasterIdLst>
  <p:notesMasterIdLst>
    <p:notesMasterId r:id="rId32"/>
  </p:notesMasterIdLst>
  <p:handoutMasterIdLst>
    <p:handoutMasterId r:id="rId33"/>
  </p:handoutMasterIdLst>
  <p:sldIdLst>
    <p:sldId id="258" r:id="rId4"/>
    <p:sldId id="367" r:id="rId5"/>
    <p:sldId id="619" r:id="rId6"/>
    <p:sldId id="676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70" r:id="rId15"/>
    <p:sldId id="671" r:id="rId16"/>
    <p:sldId id="674" r:id="rId17"/>
    <p:sldId id="675" r:id="rId18"/>
    <p:sldId id="677" r:id="rId19"/>
    <p:sldId id="678" r:id="rId20"/>
    <p:sldId id="679" r:id="rId21"/>
    <p:sldId id="654" r:id="rId22"/>
    <p:sldId id="638" r:id="rId23"/>
    <p:sldId id="639" r:id="rId24"/>
    <p:sldId id="652" r:id="rId25"/>
    <p:sldId id="653" r:id="rId26"/>
    <p:sldId id="651" r:id="rId27"/>
    <p:sldId id="649" r:id="rId28"/>
    <p:sldId id="650" r:id="rId29"/>
    <p:sldId id="618" r:id="rId30"/>
    <p:sldId id="50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FD1"/>
    <a:srgbClr val="EE7624"/>
    <a:srgbClr val="F1863D"/>
    <a:srgbClr val="848185"/>
    <a:srgbClr val="78BE20"/>
    <a:srgbClr val="E75E1A"/>
    <a:srgbClr val="EE74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75038" autoAdjust="0"/>
  </p:normalViewPr>
  <p:slideViewPr>
    <p:cSldViewPr snapToGrid="0">
      <p:cViewPr varScale="1">
        <p:scale>
          <a:sx n="86" d="100"/>
          <a:sy n="86" d="100"/>
        </p:scale>
        <p:origin x="19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teggles\Desktop\NCACPA-Files\IES-NCACPA-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9df188bd6c9d3/Benchmarking/2016%20data%20for%202017%20report/MGIExport-2017-Report-For-2016-v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teggles\Desktop\NCACPA-Files\IES-NCACPA-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'[MGIExport-2017-Report-For-2016-v20.xlsx]Charts2'!$O$2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'[MGIExport-2017-Report-For-2016-v20.xlsx]Charts2'!$P$1:$S$1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'[MGIExport-2017-Report-For-2016-v20.xlsx]Charts2'!$P$2:$S$2</c:f>
              <c:numCache>
                <c:formatCode>_(* #,##0_);_(* \(#,##0\);_(* "-"??_);_(@_)</c:formatCode>
                <c:ptCount val="4"/>
                <c:pt idx="0">
                  <c:v>9.9192947120799229</c:v>
                </c:pt>
                <c:pt idx="1">
                  <c:v>22.612228358724913</c:v>
                </c:pt>
                <c:pt idx="2">
                  <c:v>37.44595611342077</c:v>
                </c:pt>
                <c:pt idx="3">
                  <c:v>175.49176894560821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B-4A9F-8634-D75917986036}"/>
            </c:ext>
          </c:extLst>
        </c:ser>
        <c:ser>
          <c:idx val="1"/>
          <c:order val="1"/>
          <c:tx>
            <c:strRef>
              <c:f>'[MGIExport-2017-Report-For-2016-v20.xlsx]Charts2'!$O$3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'[MGIExport-2017-Report-For-2016-v20.xlsx]Charts2'!$P$1:$S$1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'[MGIExport-2017-Report-For-2016-v20.xlsx]Charts2'!$P$3:$S$3</c:f>
              <c:numCache>
                <c:formatCode>_(* #,##0_);_(* \(#,##0\);_(* "-"??_);_(@_)</c:formatCode>
                <c:ptCount val="4"/>
                <c:pt idx="0">
                  <c:v>9.8099400725487502</c:v>
                </c:pt>
                <c:pt idx="1">
                  <c:v>21.962740759534373</c:v>
                </c:pt>
                <c:pt idx="2">
                  <c:v>38.840348714747066</c:v>
                </c:pt>
                <c:pt idx="3">
                  <c:v>159.33515456723018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B-4A9F-8634-D75917986036}"/>
            </c:ext>
          </c:extLst>
        </c:ser>
        <c:ser>
          <c:idx val="2"/>
          <c:order val="2"/>
          <c:tx>
            <c:strRef>
              <c:f>'[MGIExport-2017-Report-For-2016-v20.xlsx]Charts2'!$O$4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'[MGIExport-2017-Report-For-2016-v20.xlsx]Charts2'!$P$1:$S$1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'[MGIExport-2017-Report-For-2016-v20.xlsx]Charts2'!$P$4:$S$4</c:f>
              <c:numCache>
                <c:formatCode>_(* #,##0_);_(* \(#,##0\);_(* "-"??_);_(@_)</c:formatCode>
                <c:ptCount val="4"/>
                <c:pt idx="0">
                  <c:v>10.891009392496574</c:v>
                </c:pt>
                <c:pt idx="1">
                  <c:v>22.56802338898915</c:v>
                </c:pt>
                <c:pt idx="2">
                  <c:v>37.085448429102364</c:v>
                </c:pt>
                <c:pt idx="3">
                  <c:v>194.27237698002216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B-4A9F-8634-D75917986036}"/>
            </c:ext>
          </c:extLst>
        </c:ser>
        <c:ser>
          <c:idx val="3"/>
          <c:order val="3"/>
          <c:tx>
            <c:strRef>
              <c:f>'[MGIExport-2017-Report-For-2016-v20.xlsx]Charts2'!$O$5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'[MGIExport-2017-Report-For-2016-v20.xlsx]Charts2'!$P$1:$S$1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'[MGIExport-2017-Report-For-2016-v20.xlsx]Charts2'!$P$5:$S$5</c:f>
              <c:numCache>
                <c:formatCode>_(* #,##0_);_(* \(#,##0\);_(* "-"??_);_(@_)</c:formatCode>
                <c:ptCount val="4"/>
                <c:pt idx="0">
                  <c:v>11.174252600190384</c:v>
                </c:pt>
                <c:pt idx="1">
                  <c:v>22.056241755180753</c:v>
                </c:pt>
                <c:pt idx="2">
                  <c:v>37.952769648547083</c:v>
                </c:pt>
                <c:pt idx="3">
                  <c:v>198.70940580871428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6B-4A9F-8634-D75917986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628434296"/>
        <c:axId val="628432328"/>
      </c:barChart>
      <c:catAx>
        <c:axId val="62843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432328"/>
        <c:crosses val="autoZero"/>
        <c:auto val="1"/>
        <c:lblAlgn val="ctr"/>
        <c:lblOffset val="100"/>
        <c:noMultiLvlLbl val="0"/>
      </c:catAx>
      <c:valAx>
        <c:axId val="628432328"/>
        <c:scaling>
          <c:orientation val="minMax"/>
        </c:scaling>
        <c:delete val="1"/>
        <c:axPos val="b"/>
        <c:numFmt formatCode="_(* #,##0_);_(* \(#,##0\);_(* &quot;-&quot;??_);_(@_)" sourceLinked="1"/>
        <c:majorTickMark val="none"/>
        <c:minorTickMark val="none"/>
        <c:tickLblPos val="nextTo"/>
        <c:crossAx val="62843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IndivEngCharts!$H$27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IndivEngCharts!$G$28:$G$30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IndivEngCharts!$H$28:$H$30</c:f>
              <c:numCache>
                <c:formatCode>_(* #,##0_);_(* \(#,##0\);_(* "-"??_);_(@_)</c:formatCode>
                <c:ptCount val="3"/>
                <c:pt idx="0">
                  <c:v>40.645962732919251</c:v>
                </c:pt>
                <c:pt idx="1">
                  <c:v>66.709247648902817</c:v>
                </c:pt>
                <c:pt idx="2">
                  <c:v>79.536908881199537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8-4AA9-874B-BDA60CBF5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5176264"/>
        <c:axId val="515176920"/>
      </c:barChart>
      <c:catAx>
        <c:axId val="51517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76920"/>
        <c:crosses val="autoZero"/>
        <c:auto val="1"/>
        <c:lblAlgn val="ctr"/>
        <c:lblOffset val="100"/>
        <c:noMultiLvlLbl val="0"/>
      </c:catAx>
      <c:valAx>
        <c:axId val="51517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7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'[MGIExport-2017-Report-For-2016-v20.xlsx]Charts2'!$F$10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ACEB03-8CE9-4AF5-8BB0-15795ED80137}" type="SERIESNAME">
                      <a:rPr lang="en-US" sz="1200" b="1">
                        <a:solidFill>
                          <a:schemeClr val="bg1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23-4B7A-859C-6EF26ED1D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'[MGIExport-2017-Report-For-2016-v20.xlsx]Charts2'!$F$11</c:f>
              <c:numCache>
                <c:formatCode>General</c:formatCode>
                <c:ptCount val="1"/>
                <c:pt idx="0">
                  <c:v>48.629821917425211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23-4B7A-859C-6EF26ED1DA62}"/>
            </c:ext>
          </c:extLst>
        </c:ser>
        <c:ser>
          <c:idx val="1"/>
          <c:order val="1"/>
          <c:tx>
            <c:strRef>
              <c:f>'[MGIExport-2017-Report-For-2016-v20.xlsx]Charts2'!$G$10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'[MGIExport-2017-Report-For-2016-v20.xlsx]Charts2'!$G$11</c:f>
              <c:numCache>
                <c:formatCode>General</c:formatCode>
                <c:ptCount val="1"/>
                <c:pt idx="0">
                  <c:v>55.526565389522283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23-4B7A-859C-6EF26ED1DA62}"/>
            </c:ext>
          </c:extLst>
        </c:ser>
        <c:ser>
          <c:idx val="2"/>
          <c:order val="2"/>
          <c:tx>
            <c:strRef>
              <c:f>'[MGIExport-2017-Report-For-2016-v20.xlsx]Charts2'!$H$10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99DD4D-C4EA-4081-87D0-0DB69697B4B4}" type="SERIESNAME">
                      <a:rPr lang="en-US" sz="12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23-4B7A-859C-6EF26ED1D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'[MGIExport-2017-Report-For-2016-v20.xlsx]Charts2'!$H$11</c:f>
              <c:numCache>
                <c:formatCode>General</c:formatCode>
                <c:ptCount val="1"/>
                <c:pt idx="0">
                  <c:v>69.94471009335993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23-4B7A-859C-6EF26ED1DA62}"/>
            </c:ext>
          </c:extLst>
        </c:ser>
        <c:ser>
          <c:idx val="3"/>
          <c:order val="3"/>
          <c:tx>
            <c:strRef>
              <c:f>'[MGIExport-2017-Report-For-2016-v20.xlsx]Charts2'!$I$10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23-4B7A-859C-6EF26ED1D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'[MGIExport-2017-Report-For-2016-v20.xlsx]Charts2'!$I$11</c:f>
              <c:numCache>
                <c:formatCode>General</c:formatCode>
                <c:ptCount val="1"/>
                <c:pt idx="0">
                  <c:v>73.196641048238561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23-4B7A-859C-6EF26ED1DA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2482136"/>
        <c:axId val="509834936"/>
      </c:barChart>
      <c:catAx>
        <c:axId val="462482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9834936"/>
        <c:crosses val="autoZero"/>
        <c:auto val="1"/>
        <c:lblAlgn val="ctr"/>
        <c:lblOffset val="100"/>
        <c:noMultiLvlLbl val="0"/>
      </c:catAx>
      <c:valAx>
        <c:axId val="50983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48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'[MGIExport-2017-Report-For-2016-v20.xlsx]Charts2'!$G$15</c:f>
              <c:strCache>
                <c:ptCount val="1"/>
                <c:pt idx="0">
                  <c:v>Average of N-EBS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'[MGIExport-2017-Report-For-2016-v20.xlsx]Charts2'!$F$16:$F$25</c:f>
              <c:strCache>
                <c:ptCount val="10"/>
                <c:pt idx="0">
                  <c:v>Healthcare/Medical</c:v>
                </c:pt>
                <c:pt idx="1">
                  <c:v>Education</c:v>
                </c:pt>
                <c:pt idx="2">
                  <c:v>Finance/Insurance</c:v>
                </c:pt>
                <c:pt idx="3">
                  <c:v>Legal</c:v>
                </c:pt>
                <c:pt idx="4">
                  <c:v>Research/Education/Science</c:v>
                </c:pt>
                <c:pt idx="5">
                  <c:v>Technology</c:v>
                </c:pt>
                <c:pt idx="6">
                  <c:v>Transportation/Utility/Infrastructure</c:v>
                </c:pt>
                <c:pt idx="7">
                  <c:v>Government</c:v>
                </c:pt>
                <c:pt idx="8">
                  <c:v>Association</c:v>
                </c:pt>
                <c:pt idx="9">
                  <c:v>Construction/Engineering/Mechanical</c:v>
                </c:pt>
              </c:strCache>
            </c:strRef>
          </c:cat>
          <c:val>
            <c:numRef>
              <c:f>'[MGIExport-2017-Report-For-2016-v20.xlsx]Charts2'!$G$16:$G$25</c:f>
              <c:numCache>
                <c:formatCode>_(* #,##0_);_(* \(#,##0\);_(* "-"??_);_(@_)</c:formatCode>
                <c:ptCount val="10"/>
                <c:pt idx="0">
                  <c:v>49.721304165082728</c:v>
                </c:pt>
                <c:pt idx="1">
                  <c:v>39.54349778869009</c:v>
                </c:pt>
                <c:pt idx="2">
                  <c:v>111.77519618334618</c:v>
                </c:pt>
                <c:pt idx="3">
                  <c:v>167.02685260960791</c:v>
                </c:pt>
                <c:pt idx="4">
                  <c:v>34.142423351682353</c:v>
                </c:pt>
                <c:pt idx="5">
                  <c:v>78.613098730982841</c:v>
                </c:pt>
                <c:pt idx="6">
                  <c:v>20.03675851882215</c:v>
                </c:pt>
                <c:pt idx="7">
                  <c:v>40.664681849954228</c:v>
                </c:pt>
                <c:pt idx="8">
                  <c:v>56.624164253818449</c:v>
                </c:pt>
                <c:pt idx="9">
                  <c:v>24.078907668484572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9-4FE8-BD5E-3216D1B27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1989544"/>
        <c:axId val="461989872"/>
      </c:barChart>
      <c:catAx>
        <c:axId val="46198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989872"/>
        <c:crosses val="autoZero"/>
        <c:auto val="1"/>
        <c:lblAlgn val="ctr"/>
        <c:lblOffset val="100"/>
        <c:noMultiLvlLbl val="0"/>
      </c:catAx>
      <c:valAx>
        <c:axId val="46198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98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'[MGIExport-2017-Report-For-2016-v20.xlsx]Charts2'!$G$15</c:f>
              <c:strCache>
                <c:ptCount val="1"/>
                <c:pt idx="0">
                  <c:v>Average of N-EBS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'[MGIExport-2017-Report-For-2016-v20.xlsx]Charts2'!$F$16:$F$40</c:f>
              <c:strCache>
                <c:ptCount val="24"/>
                <c:pt idx="0">
                  <c:v>Healthcare/Medical</c:v>
                </c:pt>
                <c:pt idx="1">
                  <c:v>Education</c:v>
                </c:pt>
                <c:pt idx="2">
                  <c:v>Finance/Insurance</c:v>
                </c:pt>
                <c:pt idx="3">
                  <c:v>Legal</c:v>
                </c:pt>
                <c:pt idx="4">
                  <c:v>Research/Education/Science</c:v>
                </c:pt>
                <c:pt idx="5">
                  <c:v>Technology</c:v>
                </c:pt>
                <c:pt idx="6">
                  <c:v>Transportation/Utility/Infrastructure</c:v>
                </c:pt>
                <c:pt idx="7">
                  <c:v>Government</c:v>
                </c:pt>
                <c:pt idx="8">
                  <c:v>Association</c:v>
                </c:pt>
                <c:pt idx="9">
                  <c:v>Construction/Engineering/Mechanical</c:v>
                </c:pt>
                <c:pt idx="10">
                  <c:v>Hospitality/Leisure</c:v>
                </c:pt>
                <c:pt idx="11">
                  <c:v>Management</c:v>
                </c:pt>
                <c:pt idx="12">
                  <c:v>Human Resources</c:v>
                </c:pt>
                <c:pt idx="13">
                  <c:v>Entertainment</c:v>
                </c:pt>
                <c:pt idx="14">
                  <c:v>Retail</c:v>
                </c:pt>
                <c:pt idx="15">
                  <c:v>Manufacturing</c:v>
                </c:pt>
                <c:pt idx="16">
                  <c:v>Sorority/Fraternity/Alumni</c:v>
                </c:pt>
                <c:pt idx="17">
                  <c:v>Natural Resources</c:v>
                </c:pt>
                <c:pt idx="18">
                  <c:v>Real Estate</c:v>
                </c:pt>
                <c:pt idx="19">
                  <c:v>Professional Services</c:v>
                </c:pt>
                <c:pt idx="20">
                  <c:v>Academic/Research/Science</c:v>
                </c:pt>
                <c:pt idx="21">
                  <c:v>Philanthropy</c:v>
                </c:pt>
                <c:pt idx="22">
                  <c:v>Program/Club</c:v>
                </c:pt>
                <c:pt idx="23">
                  <c:v>Communications</c:v>
                </c:pt>
              </c:strCache>
            </c:strRef>
          </c:cat>
          <c:val>
            <c:numRef>
              <c:f>'[MGIExport-2017-Report-For-2016-v20.xlsx]Charts2'!$G$16:$G$40</c:f>
              <c:numCache>
                <c:formatCode>_(* #,##0_);_(* \(#,##0\);_(* "-"??_);_(@_)</c:formatCode>
                <c:ptCount val="25"/>
                <c:pt idx="0">
                  <c:v>49.721304165082728</c:v>
                </c:pt>
                <c:pt idx="1">
                  <c:v>39.54349778869009</c:v>
                </c:pt>
                <c:pt idx="2">
                  <c:v>111.77519618334618</c:v>
                </c:pt>
                <c:pt idx="3">
                  <c:v>167.02685260960791</c:v>
                </c:pt>
                <c:pt idx="4">
                  <c:v>34.142423351682353</c:v>
                </c:pt>
                <c:pt idx="5">
                  <c:v>78.613098730982841</c:v>
                </c:pt>
                <c:pt idx="6">
                  <c:v>20.03675851882215</c:v>
                </c:pt>
                <c:pt idx="7">
                  <c:v>40.664681849954228</c:v>
                </c:pt>
                <c:pt idx="8">
                  <c:v>56.624164253818449</c:v>
                </c:pt>
                <c:pt idx="9">
                  <c:v>24.078907668484572</c:v>
                </c:pt>
                <c:pt idx="10">
                  <c:v>50.664568322540497</c:v>
                </c:pt>
                <c:pt idx="11">
                  <c:v>53.239549089566438</c:v>
                </c:pt>
                <c:pt idx="12">
                  <c:v>35.474660434454549</c:v>
                </c:pt>
                <c:pt idx="13">
                  <c:v>55.018895265060785</c:v>
                </c:pt>
                <c:pt idx="14">
                  <c:v>135.42619265072497</c:v>
                </c:pt>
                <c:pt idx="15">
                  <c:v>24.441725854468327</c:v>
                </c:pt>
                <c:pt idx="16">
                  <c:v>15.613393606402516</c:v>
                </c:pt>
                <c:pt idx="17">
                  <c:v>54.677650335068769</c:v>
                </c:pt>
                <c:pt idx="18">
                  <c:v>27.959148999563702</c:v>
                </c:pt>
                <c:pt idx="19">
                  <c:v>52.913541489200597</c:v>
                </c:pt>
                <c:pt idx="20">
                  <c:v>31.184380417013291</c:v>
                </c:pt>
                <c:pt idx="21">
                  <c:v>38.3361450494723</c:v>
                </c:pt>
                <c:pt idx="22">
                  <c:v>459.90541680317051</c:v>
                </c:pt>
                <c:pt idx="23">
                  <c:v>20.119891487613309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B-4773-B865-8E6C15787890}"/>
            </c:ext>
          </c:extLst>
        </c:ser>
        <c:ser>
          <c:idx val="1"/>
          <c:order val="1"/>
          <c:tx>
            <c:strRef>
              <c:f>'[MGIExport-2017-Report-For-2016-v20.xlsx]Charts2'!$H$15</c:f>
              <c:strCache>
                <c:ptCount val="1"/>
                <c:pt idx="0">
                  <c:v>Count of Key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'[MGIExport-2017-Report-For-2016-v20.xlsx]Charts2'!$F$16:$F$40</c:f>
              <c:strCache>
                <c:ptCount val="24"/>
                <c:pt idx="0">
                  <c:v>Healthcare/Medical</c:v>
                </c:pt>
                <c:pt idx="1">
                  <c:v>Education</c:v>
                </c:pt>
                <c:pt idx="2">
                  <c:v>Finance/Insurance</c:v>
                </c:pt>
                <c:pt idx="3">
                  <c:v>Legal</c:v>
                </c:pt>
                <c:pt idx="4">
                  <c:v>Research/Education/Science</c:v>
                </c:pt>
                <c:pt idx="5">
                  <c:v>Technology</c:v>
                </c:pt>
                <c:pt idx="6">
                  <c:v>Transportation/Utility/Infrastructure</c:v>
                </c:pt>
                <c:pt idx="7">
                  <c:v>Government</c:v>
                </c:pt>
                <c:pt idx="8">
                  <c:v>Association</c:v>
                </c:pt>
                <c:pt idx="9">
                  <c:v>Construction/Engineering/Mechanical</c:v>
                </c:pt>
                <c:pt idx="10">
                  <c:v>Hospitality/Leisure</c:v>
                </c:pt>
                <c:pt idx="11">
                  <c:v>Management</c:v>
                </c:pt>
                <c:pt idx="12">
                  <c:v>Human Resources</c:v>
                </c:pt>
                <c:pt idx="13">
                  <c:v>Entertainment</c:v>
                </c:pt>
                <c:pt idx="14">
                  <c:v>Retail</c:v>
                </c:pt>
                <c:pt idx="15">
                  <c:v>Manufacturing</c:v>
                </c:pt>
                <c:pt idx="16">
                  <c:v>Sorority/Fraternity/Alumni</c:v>
                </c:pt>
                <c:pt idx="17">
                  <c:v>Natural Resources</c:v>
                </c:pt>
                <c:pt idx="18">
                  <c:v>Real Estate</c:v>
                </c:pt>
                <c:pt idx="19">
                  <c:v>Professional Services</c:v>
                </c:pt>
                <c:pt idx="20">
                  <c:v>Academic/Research/Science</c:v>
                </c:pt>
                <c:pt idx="21">
                  <c:v>Philanthropy</c:v>
                </c:pt>
                <c:pt idx="22">
                  <c:v>Program/Club</c:v>
                </c:pt>
                <c:pt idx="23">
                  <c:v>Communications</c:v>
                </c:pt>
              </c:strCache>
            </c:strRef>
          </c:cat>
          <c:val>
            <c:numRef>
              <c:f>'[MGIExport-2017-Report-For-2016-v20.xlsx]Charts2'!$H$16:$H$40</c:f>
              <c:numCache>
                <c:formatCode>General</c:formatCode>
                <c:ptCount val="25"/>
                <c:pt idx="0">
                  <c:v>134</c:v>
                </c:pt>
                <c:pt idx="1">
                  <c:v>54</c:v>
                </c:pt>
                <c:pt idx="2">
                  <c:v>46</c:v>
                </c:pt>
                <c:pt idx="3">
                  <c:v>36</c:v>
                </c:pt>
                <c:pt idx="4">
                  <c:v>23</c:v>
                </c:pt>
                <c:pt idx="5">
                  <c:v>20</c:v>
                </c:pt>
                <c:pt idx="6">
                  <c:v>14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9</c:v>
                </c:pt>
                <c:pt idx="12">
                  <c:v>9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6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B-4773-B865-8E6C15787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2000368"/>
        <c:axId val="462001680"/>
      </c:barChart>
      <c:catAx>
        <c:axId val="46200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01680"/>
        <c:crosses val="autoZero"/>
        <c:auto val="1"/>
        <c:lblAlgn val="ctr"/>
        <c:lblOffset val="100"/>
        <c:noMultiLvlLbl val="0"/>
      </c:catAx>
      <c:valAx>
        <c:axId val="46200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0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'[MGIExport-2017-Report-For-2016-v20.xlsx]Charts2'!$G$56</c:f>
              <c:strCache>
                <c:ptCount val="1"/>
                <c:pt idx="0">
                  <c:v>Average of N-EBS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E-465C-990D-6E293FD5F4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E-465C-990D-6E293FD5F4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E-465C-990D-6E293FD5F4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2E-465C-990D-6E293FD5F4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2E-465C-990D-6E293FD5F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'[MGIExport-2017-Report-For-2016-v20.xlsx]Charts2'!$F$57:$F$61</c:f>
              <c:strCache>
                <c:ptCount val="5"/>
                <c:pt idx="0">
                  <c:v>International</c:v>
                </c:pt>
                <c:pt idx="1">
                  <c:v>Region</c:v>
                </c:pt>
                <c:pt idx="2">
                  <c:v>State/Local</c:v>
                </c:pt>
                <c:pt idx="3">
                  <c:v>UK</c:v>
                </c:pt>
                <c:pt idx="4">
                  <c:v>US/Canada</c:v>
                </c:pt>
              </c:strCache>
            </c:strRef>
          </c:cat>
          <c:val>
            <c:numRef>
              <c:f>'[MGIExport-2017-Report-For-2016-v20.xlsx]Charts2'!$G$57:$G$61</c:f>
              <c:numCache>
                <c:formatCode>_(* #,##0_);_(* \(#,##0\);_(* "-"??_);_(@_)</c:formatCode>
                <c:ptCount val="5"/>
                <c:pt idx="0">
                  <c:v>61.529858229283199</c:v>
                </c:pt>
                <c:pt idx="1">
                  <c:v>47.713042084170176</c:v>
                </c:pt>
                <c:pt idx="2">
                  <c:v>81.966168447285995</c:v>
                </c:pt>
                <c:pt idx="3">
                  <c:v>28.677467717754023</c:v>
                </c:pt>
                <c:pt idx="4">
                  <c:v>81.484905525515103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2E-465C-990D-6E293FD5F4E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'[MGIExport-2017-Report-For-2016-v20.xlsx]Charts2'!$G$66</c:f>
              <c:strCache>
                <c:ptCount val="1"/>
                <c:pt idx="0">
                  <c:v>Avg EBS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444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'[MGIExport-2017-Report-For-2016-v20.xlsx]Charts2'!$F$67:$F$71</c:f>
              <c:strCache>
                <c:ptCount val="5"/>
                <c:pt idx="0">
                  <c:v>1. X-Large (100k+)</c:v>
                </c:pt>
                <c:pt idx="1">
                  <c:v>2. Large (50k to 99k)</c:v>
                </c:pt>
                <c:pt idx="2">
                  <c:v>3. Medium/Large (20k to 49k)</c:v>
                </c:pt>
                <c:pt idx="3">
                  <c:v>4. Medium (5k to 19k)</c:v>
                </c:pt>
                <c:pt idx="4">
                  <c:v>5. Small (0 TO 5k)</c:v>
                </c:pt>
              </c:strCache>
            </c:strRef>
          </c:cat>
          <c:val>
            <c:numRef>
              <c:f>'[MGIExport-2017-Report-For-2016-v20.xlsx]Charts2'!$G$67:$G$71</c:f>
              <c:numCache>
                <c:formatCode>_(* #,##0_);_(* \(#,##0\);_(* "-"??_);_(@_)</c:formatCode>
                <c:ptCount val="5"/>
                <c:pt idx="0">
                  <c:v>17.318921283423883</c:v>
                </c:pt>
                <c:pt idx="1">
                  <c:v>23.683435868485699</c:v>
                </c:pt>
                <c:pt idx="2">
                  <c:v>25.552243172818926</c:v>
                </c:pt>
                <c:pt idx="3">
                  <c:v>34.413278218392449</c:v>
                </c:pt>
                <c:pt idx="4">
                  <c:v>126.05326452629346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8-4E41-98CE-0941FAD51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3532296"/>
        <c:axId val="803529016"/>
      </c:barChart>
      <c:catAx>
        <c:axId val="803532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529016"/>
        <c:crosses val="autoZero"/>
        <c:auto val="1"/>
        <c:lblAlgn val="ctr"/>
        <c:lblOffset val="100"/>
        <c:noMultiLvlLbl val="0"/>
      </c:catAx>
      <c:valAx>
        <c:axId val="80352901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53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Creation</a:t>
            </a:r>
            <a:r>
              <a:rPr lang="en-US" sz="2800" baseline="0"/>
              <a:t> Types by Size Category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'[MGIExport-2017-Report-For-2016-v20.xlsx]Charts3'!$B$2</c:f>
              <c:strCache>
                <c:ptCount val="1"/>
                <c:pt idx="0">
                  <c:v>All Creators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'[MGIExport-2017-Report-For-2016-v20.xlsx]Charts3'!$A$3:$A$7</c:f>
              <c:strCache>
                <c:ptCount val="5"/>
                <c:pt idx="0">
                  <c:v>1. X-Large (100k+)</c:v>
                </c:pt>
                <c:pt idx="1">
                  <c:v>2. Large (50k to 99k)</c:v>
                </c:pt>
                <c:pt idx="2">
                  <c:v>3. Medium/Large (20k to 49k)</c:v>
                </c:pt>
                <c:pt idx="3">
                  <c:v>4. Medium (5k to 19k)</c:v>
                </c:pt>
                <c:pt idx="4">
                  <c:v>5. Small (0 TO 5k)</c:v>
                </c:pt>
              </c:strCache>
            </c:strRef>
          </c:cat>
          <c:val>
            <c:numRef>
              <c:f>'[MGIExport-2017-Report-For-2016-v20.xlsx]Charts3'!$B$3:$B$7</c:f>
              <c:numCache>
                <c:formatCode>0%</c:formatCode>
                <c:ptCount val="5"/>
                <c:pt idx="0">
                  <c:v>5.840854002122039E-3</c:v>
                </c:pt>
                <c:pt idx="1">
                  <c:v>9.0232805684640604E-3</c:v>
                </c:pt>
                <c:pt idx="2">
                  <c:v>1.3314255311919045E-2</c:v>
                </c:pt>
                <c:pt idx="3">
                  <c:v>2.6562648528560301E-2</c:v>
                </c:pt>
                <c:pt idx="4">
                  <c:v>8.6624460624789512E-2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E-4535-BA4E-2A6BE4FBB9DF}"/>
            </c:ext>
          </c:extLst>
        </c:ser>
        <c:ser>
          <c:idx val="1"/>
          <c:order val="1"/>
          <c:tx>
            <c:strRef>
              <c:f>'[MGIExport-2017-Report-For-2016-v20.xlsx]Charts3'!$C$2</c:f>
              <c:strCache>
                <c:ptCount val="1"/>
                <c:pt idx="0">
                  <c:v>Contributors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'[MGIExport-2017-Report-For-2016-v20.xlsx]Charts3'!$A$3:$A$7</c:f>
              <c:strCache>
                <c:ptCount val="5"/>
                <c:pt idx="0">
                  <c:v>1. X-Large (100k+)</c:v>
                </c:pt>
                <c:pt idx="1">
                  <c:v>2. Large (50k to 99k)</c:v>
                </c:pt>
                <c:pt idx="2">
                  <c:v>3. Medium/Large (20k to 49k)</c:v>
                </c:pt>
                <c:pt idx="3">
                  <c:v>4. Medium (5k to 19k)</c:v>
                </c:pt>
                <c:pt idx="4">
                  <c:v>5. Small (0 TO 5k)</c:v>
                </c:pt>
              </c:strCache>
            </c:strRef>
          </c:cat>
          <c:val>
            <c:numRef>
              <c:f>'[MGIExport-2017-Report-For-2016-v20.xlsx]Charts3'!$C$3:$C$7</c:f>
              <c:numCache>
                <c:formatCode>0%</c:formatCode>
                <c:ptCount val="5"/>
                <c:pt idx="0">
                  <c:v>1.2498809414161429E-2</c:v>
                </c:pt>
                <c:pt idx="1">
                  <c:v>2.2898959256246812E-2</c:v>
                </c:pt>
                <c:pt idx="2">
                  <c:v>3.1359810989736309E-2</c:v>
                </c:pt>
                <c:pt idx="3">
                  <c:v>5.7601460517950245E-2</c:v>
                </c:pt>
                <c:pt idx="4">
                  <c:v>0.15643014917726675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E-4535-BA4E-2A6BE4FBB9DF}"/>
            </c:ext>
          </c:extLst>
        </c:ser>
        <c:ser>
          <c:idx val="2"/>
          <c:order val="2"/>
          <c:tx>
            <c:strRef>
              <c:f>'[MGIExport-2017-Report-For-2016-v20.xlsx]Charts3'!$D$2</c:f>
              <c:strCache>
                <c:ptCount val="1"/>
                <c:pt idx="0">
                  <c:v>Consumers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'[MGIExport-2017-Report-For-2016-v20.xlsx]Charts3'!$A$3:$A$7</c:f>
              <c:strCache>
                <c:ptCount val="5"/>
                <c:pt idx="0">
                  <c:v>1. X-Large (100k+)</c:v>
                </c:pt>
                <c:pt idx="1">
                  <c:v>2. Large (50k to 99k)</c:v>
                </c:pt>
                <c:pt idx="2">
                  <c:v>3. Medium/Large (20k to 49k)</c:v>
                </c:pt>
                <c:pt idx="3">
                  <c:v>4. Medium (5k to 19k)</c:v>
                </c:pt>
                <c:pt idx="4">
                  <c:v>5. Small (0 TO 5k)</c:v>
                </c:pt>
              </c:strCache>
            </c:strRef>
          </c:cat>
          <c:val>
            <c:numRef>
              <c:f>'[MGIExport-2017-Report-For-2016-v20.xlsx]Charts3'!$D$3:$D$7</c:f>
              <c:numCache>
                <c:formatCode>0%</c:formatCode>
                <c:ptCount val="5"/>
                <c:pt idx="0">
                  <c:v>0.29485505572055726</c:v>
                </c:pt>
                <c:pt idx="1">
                  <c:v>0.45629050965030804</c:v>
                </c:pt>
                <c:pt idx="2">
                  <c:v>0.57444725386894102</c:v>
                </c:pt>
                <c:pt idx="3">
                  <c:v>0.616564563600564</c:v>
                </c:pt>
                <c:pt idx="4">
                  <c:v>0.6750472083192296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E-4535-BA4E-2A6BE4FBB9DF}"/>
            </c:ext>
          </c:extLst>
        </c:ser>
        <c:ser>
          <c:idx val="3"/>
          <c:order val="3"/>
          <c:tx>
            <c:strRef>
              <c:f>'[MGIExport-2017-Report-For-2016-v20.xlsx]Charts3'!$E$2</c:f>
              <c:strCache>
                <c:ptCount val="1"/>
                <c:pt idx="0">
                  <c:v>Inactives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'[MGIExport-2017-Report-For-2016-v20.xlsx]Charts3'!$A$3:$A$7</c:f>
              <c:strCache>
                <c:ptCount val="5"/>
                <c:pt idx="0">
                  <c:v>1. X-Large (100k+)</c:v>
                </c:pt>
                <c:pt idx="1">
                  <c:v>2. Large (50k to 99k)</c:v>
                </c:pt>
                <c:pt idx="2">
                  <c:v>3. Medium/Large (20k to 49k)</c:v>
                </c:pt>
                <c:pt idx="3">
                  <c:v>4. Medium (5k to 19k)</c:v>
                </c:pt>
                <c:pt idx="4">
                  <c:v>5. Small (0 TO 5k)</c:v>
                </c:pt>
              </c:strCache>
            </c:strRef>
          </c:cat>
          <c:val>
            <c:numRef>
              <c:f>'[MGIExport-2017-Report-For-2016-v20.xlsx]Charts3'!$E$3:$E$7</c:f>
              <c:numCache>
                <c:formatCode>0%</c:formatCode>
                <c:ptCount val="5"/>
                <c:pt idx="0">
                  <c:v>0.69264613486528137</c:v>
                </c:pt>
                <c:pt idx="1">
                  <c:v>0.52081053109344511</c:v>
                </c:pt>
                <c:pt idx="2">
                  <c:v>0.39419293514132248</c:v>
                </c:pt>
                <c:pt idx="3">
                  <c:v>0.32583397588148538</c:v>
                </c:pt>
                <c:pt idx="4">
                  <c:v>0.16852264250350432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BE-4535-BA4E-2A6BE4FBB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565776"/>
        <c:axId val="473570696"/>
      </c:barChart>
      <c:catAx>
        <c:axId val="47356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70696"/>
        <c:crosses val="autoZero"/>
        <c:auto val="1"/>
        <c:lblAlgn val="ctr"/>
        <c:lblOffset val="100"/>
        <c:noMultiLvlLbl val="0"/>
      </c:catAx>
      <c:valAx>
        <c:axId val="473570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6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'[MGIExport-2017-Report-For-2016-v21.xlsx]Charts3'!$J$53</c:f>
              <c:strCache>
                <c:ptCount val="1"/>
                <c:pt idx="0">
                  <c:v>_Creators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'[MGIExport-2017-Report-For-2016-v21.xlsx]Charts3'!$K$51:$AI$52</c:f>
              <c:multiLvlStrCache>
                <c:ptCount val="25"/>
                <c:lvl>
                  <c:pt idx="1">
                    <c:v>2013</c:v>
                  </c:pt>
                  <c:pt idx="2">
                    <c:v>14</c:v>
                  </c:pt>
                  <c:pt idx="3">
                    <c:v>15</c:v>
                  </c:pt>
                  <c:pt idx="4">
                    <c:v>16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15</c:v>
                  </c:pt>
                  <c:pt idx="14">
                    <c:v>16</c:v>
                  </c:pt>
                  <c:pt idx="16">
                    <c:v>13</c:v>
                  </c:pt>
                  <c:pt idx="17">
                    <c:v>14</c:v>
                  </c:pt>
                  <c:pt idx="18">
                    <c:v>15</c:v>
                  </c:pt>
                  <c:pt idx="19">
                    <c:v>16</c:v>
                  </c:pt>
                  <c:pt idx="21">
                    <c:v>13</c:v>
                  </c:pt>
                  <c:pt idx="22">
                    <c:v>14</c:v>
                  </c:pt>
                  <c:pt idx="23">
                    <c:v>15</c:v>
                  </c:pt>
                  <c:pt idx="24">
                    <c:v>16</c:v>
                  </c:pt>
                </c:lvl>
                <c:lvl>
                  <c:pt idx="1">
                    <c:v>XL</c:v>
                  </c:pt>
                  <c:pt idx="6">
                    <c:v>L</c:v>
                  </c:pt>
                  <c:pt idx="11">
                    <c:v>M/L</c:v>
                  </c:pt>
                  <c:pt idx="16">
                    <c:v>M</c:v>
                  </c:pt>
                  <c:pt idx="21">
                    <c:v>S</c:v>
                  </c:pt>
                </c:lvl>
              </c:multiLvlStrCache>
            </c:multiLvlStrRef>
          </c:cat>
          <c:val>
            <c:numRef>
              <c:f>'[MGIExport-2017-Report-For-2016-v21.xlsx]Charts3'!$K$53:$AI$53</c:f>
              <c:numCache>
                <c:formatCode>0%</c:formatCode>
                <c:ptCount val="25"/>
                <c:pt idx="1">
                  <c:v>0.10237666606474338</c:v>
                </c:pt>
                <c:pt idx="2">
                  <c:v>6.3829718427258125E-2</c:v>
                </c:pt>
                <c:pt idx="3">
                  <c:v>5.3589257945212757E-2</c:v>
                </c:pt>
                <c:pt idx="4">
                  <c:v>6.4027144257589638E-2</c:v>
                </c:pt>
                <c:pt idx="6">
                  <c:v>0.11470567666491388</c:v>
                </c:pt>
                <c:pt idx="7">
                  <c:v>5.179811239346719E-2</c:v>
                </c:pt>
                <c:pt idx="8">
                  <c:v>4.3978889632685446E-2</c:v>
                </c:pt>
                <c:pt idx="9">
                  <c:v>3.0435083191387113E-2</c:v>
                </c:pt>
                <c:pt idx="11">
                  <c:v>5.482452970804224E-2</c:v>
                </c:pt>
                <c:pt idx="12">
                  <c:v>5.518783499442903E-2</c:v>
                </c:pt>
                <c:pt idx="13">
                  <c:v>5.1118530041994244E-2</c:v>
                </c:pt>
                <c:pt idx="14">
                  <c:v>3.8050541098603945E-2</c:v>
                </c:pt>
                <c:pt idx="16">
                  <c:v>8.8553635834208E-2</c:v>
                </c:pt>
                <c:pt idx="17">
                  <c:v>7.7214901721400997E-2</c:v>
                </c:pt>
                <c:pt idx="18">
                  <c:v>7.2418972613902136E-2</c:v>
                </c:pt>
                <c:pt idx="19">
                  <c:v>5.3495278050712275E-2</c:v>
                </c:pt>
                <c:pt idx="21">
                  <c:v>0.10232830870018184</c:v>
                </c:pt>
                <c:pt idx="22">
                  <c:v>0.11624416300920377</c:v>
                </c:pt>
                <c:pt idx="23">
                  <c:v>0.11131473706164553</c:v>
                </c:pt>
                <c:pt idx="24">
                  <c:v>0.12457447208679553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6-4E92-A572-430FAADFBB24}"/>
            </c:ext>
          </c:extLst>
        </c:ser>
        <c:ser>
          <c:idx val="1"/>
          <c:order val="1"/>
          <c:tx>
            <c:strRef>
              <c:f>'[MGIExport-2017-Report-For-2016-v21.xlsx]Charts3'!$J$54</c:f>
              <c:strCache>
                <c:ptCount val="1"/>
                <c:pt idx="0">
                  <c:v>_Contributors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'[MGIExport-2017-Report-For-2016-v21.xlsx]Charts3'!$K$51:$AI$52</c:f>
              <c:multiLvlStrCache>
                <c:ptCount val="25"/>
                <c:lvl>
                  <c:pt idx="1">
                    <c:v>2013</c:v>
                  </c:pt>
                  <c:pt idx="2">
                    <c:v>14</c:v>
                  </c:pt>
                  <c:pt idx="3">
                    <c:v>15</c:v>
                  </c:pt>
                  <c:pt idx="4">
                    <c:v>16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15</c:v>
                  </c:pt>
                  <c:pt idx="14">
                    <c:v>16</c:v>
                  </c:pt>
                  <c:pt idx="16">
                    <c:v>13</c:v>
                  </c:pt>
                  <c:pt idx="17">
                    <c:v>14</c:v>
                  </c:pt>
                  <c:pt idx="18">
                    <c:v>15</c:v>
                  </c:pt>
                  <c:pt idx="19">
                    <c:v>16</c:v>
                  </c:pt>
                  <c:pt idx="21">
                    <c:v>13</c:v>
                  </c:pt>
                  <c:pt idx="22">
                    <c:v>14</c:v>
                  </c:pt>
                  <c:pt idx="23">
                    <c:v>15</c:v>
                  </c:pt>
                  <c:pt idx="24">
                    <c:v>16</c:v>
                  </c:pt>
                </c:lvl>
                <c:lvl>
                  <c:pt idx="1">
                    <c:v>XL</c:v>
                  </c:pt>
                  <c:pt idx="6">
                    <c:v>L</c:v>
                  </c:pt>
                  <c:pt idx="11">
                    <c:v>M/L</c:v>
                  </c:pt>
                  <c:pt idx="16">
                    <c:v>M</c:v>
                  </c:pt>
                  <c:pt idx="21">
                    <c:v>S</c:v>
                  </c:pt>
                </c:lvl>
              </c:multiLvlStrCache>
            </c:multiLvlStrRef>
          </c:cat>
          <c:val>
            <c:numRef>
              <c:f>'[MGIExport-2017-Report-For-2016-v21.xlsx]Charts3'!$K$54:$AI$54</c:f>
              <c:numCache>
                <c:formatCode>0%</c:formatCode>
                <c:ptCount val="25"/>
                <c:pt idx="1">
                  <c:v>9.7692859853257236E-2</c:v>
                </c:pt>
                <c:pt idx="2">
                  <c:v>6.3757968781875701E-2</c:v>
                </c:pt>
                <c:pt idx="3">
                  <c:v>6.1292440638917048E-2</c:v>
                </c:pt>
                <c:pt idx="4">
                  <c:v>6.504808299667976E-2</c:v>
                </c:pt>
                <c:pt idx="6">
                  <c:v>8.5309213556484922E-2</c:v>
                </c:pt>
                <c:pt idx="7">
                  <c:v>4.5723941359617791E-2</c:v>
                </c:pt>
                <c:pt idx="8">
                  <c:v>4.7572435148363887E-2</c:v>
                </c:pt>
                <c:pt idx="9">
                  <c:v>4.0332607357437829E-2</c:v>
                </c:pt>
                <c:pt idx="11">
                  <c:v>3.8470001951829841E-2</c:v>
                </c:pt>
                <c:pt idx="12">
                  <c:v>4.9093254595603548E-2</c:v>
                </c:pt>
                <c:pt idx="13">
                  <c:v>4.8612519699478961E-2</c:v>
                </c:pt>
                <c:pt idx="14">
                  <c:v>4.2950909837000791E-2</c:v>
                </c:pt>
                <c:pt idx="16">
                  <c:v>5.0385808649378368E-2</c:v>
                </c:pt>
                <c:pt idx="17">
                  <c:v>5.7922651571440199E-2</c:v>
                </c:pt>
                <c:pt idx="18">
                  <c:v>5.6106342395828637E-2</c:v>
                </c:pt>
                <c:pt idx="19">
                  <c:v>5.4710052656447995E-2</c:v>
                </c:pt>
                <c:pt idx="21">
                  <c:v>5.2853749457448786E-2</c:v>
                </c:pt>
                <c:pt idx="22">
                  <c:v>7.0023836548350357E-2</c:v>
                </c:pt>
                <c:pt idx="23">
                  <c:v>8.3399017365311204E-2</c:v>
                </c:pt>
                <c:pt idx="24">
                  <c:v>9.3712384739517748E-2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86-4E92-A572-430FAADFBB24}"/>
            </c:ext>
          </c:extLst>
        </c:ser>
        <c:ser>
          <c:idx val="2"/>
          <c:order val="2"/>
          <c:tx>
            <c:strRef>
              <c:f>'[MGIExport-2017-Report-For-2016-v21.xlsx]Charts3'!$J$55</c:f>
              <c:strCache>
                <c:ptCount val="1"/>
                <c:pt idx="0">
                  <c:v>_Consumers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'[MGIExport-2017-Report-For-2016-v21.xlsx]Charts3'!$L$55:$AI$55</c:f>
              <c:numCache>
                <c:formatCode>0%</c:formatCode>
                <c:ptCount val="24"/>
                <c:pt idx="0">
                  <c:v>0.79993047408199935</c:v>
                </c:pt>
                <c:pt idx="1">
                  <c:v>0.87241231279086617</c:v>
                </c:pt>
                <c:pt idx="2">
                  <c:v>0.88511830141587033</c:v>
                </c:pt>
                <c:pt idx="3">
                  <c:v>0.87092477274573077</c:v>
                </c:pt>
                <c:pt idx="5">
                  <c:v>0.79998510977860116</c:v>
                </c:pt>
                <c:pt idx="6">
                  <c:v>0.90247794624691502</c:v>
                </c:pt>
                <c:pt idx="7">
                  <c:v>0.90844867521895067</c:v>
                </c:pt>
                <c:pt idx="8">
                  <c:v>0.9292323094511753</c:v>
                </c:pt>
                <c:pt idx="10">
                  <c:v>0.90670546834012777</c:v>
                </c:pt>
                <c:pt idx="11">
                  <c:v>0.89571891040996743</c:v>
                </c:pt>
                <c:pt idx="12">
                  <c:v>0.90026895025852716</c:v>
                </c:pt>
                <c:pt idx="13">
                  <c:v>0.91899854906439526</c:v>
                </c:pt>
                <c:pt idx="15">
                  <c:v>0.86106055551641325</c:v>
                </c:pt>
                <c:pt idx="16">
                  <c:v>0.86486244670715851</c:v>
                </c:pt>
                <c:pt idx="17">
                  <c:v>0.87147468499026925</c:v>
                </c:pt>
                <c:pt idx="18">
                  <c:v>0.89179466929283935</c:v>
                </c:pt>
                <c:pt idx="20">
                  <c:v>0.84481794184236958</c:v>
                </c:pt>
                <c:pt idx="21">
                  <c:v>0.81373200044244576</c:v>
                </c:pt>
                <c:pt idx="22">
                  <c:v>0.80528624557304285</c:v>
                </c:pt>
                <c:pt idx="23">
                  <c:v>0.78171314317368701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86-4E92-A572-430FAADF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455648"/>
        <c:axId val="613450400"/>
      </c:barChart>
      <c:catAx>
        <c:axId val="6134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450400"/>
        <c:crosses val="autoZero"/>
        <c:auto val="1"/>
        <c:lblAlgn val="ctr"/>
        <c:lblOffset val="100"/>
        <c:noMultiLvlLbl val="0"/>
      </c:catAx>
      <c:valAx>
        <c:axId val="61345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4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NCACPA</a:t>
            </a:r>
            <a:r>
              <a:rPr lang="en-US" sz="3200" baseline="0"/>
              <a:t> </a:t>
            </a:r>
            <a:r>
              <a:rPr lang="en-US" sz="3200"/>
              <a:t>Individual Engagement</a:t>
            </a:r>
            <a:r>
              <a:rPr lang="en-US" sz="3200" baseline="0"/>
              <a:t> by Type</a:t>
            </a:r>
          </a:p>
        </c:rich>
      </c:tx>
      <c:layout>
        <c:manualLayout>
          <c:xMode val="edge"/>
          <c:yMode val="edge"/>
          <c:x val="0.2206041119860017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IndivEngCharts!$I$27</c:f>
              <c:strCache>
                <c:ptCount val="1"/>
                <c:pt idx="0">
                  <c:v>Creators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IndivEngCharts!$G$28:$G$30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IndivEngCharts!$I$28:$I$30</c:f>
              <c:numCache>
                <c:formatCode>General</c:formatCode>
                <c:ptCount val="3"/>
                <c:pt idx="0">
                  <c:v>56</c:v>
                </c:pt>
                <c:pt idx="1">
                  <c:v>276</c:v>
                </c:pt>
                <c:pt idx="2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E-4917-A48B-C49B5F9ED187}"/>
            </c:ext>
          </c:extLst>
        </c:ser>
        <c:ser>
          <c:idx val="2"/>
          <c:order val="1"/>
          <c:tx>
            <c:strRef>
              <c:f>IndivEngCharts!$J$27</c:f>
              <c:strCache>
                <c:ptCount val="1"/>
                <c:pt idx="0">
                  <c:v>Contributors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IndivEngCharts!$G$28:$G$30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IndivEngCharts!$J$28:$J$30</c:f>
              <c:numCache>
                <c:formatCode>General</c:formatCode>
                <c:ptCount val="3"/>
                <c:pt idx="0">
                  <c:v>105</c:v>
                </c:pt>
                <c:pt idx="1">
                  <c:v>1000</c:v>
                </c:pt>
                <c:pt idx="2">
                  <c:v>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E-4917-A48B-C49B5F9ED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219472"/>
        <c:axId val="229219800"/>
      </c:barChart>
      <c:lineChart>
        <c:grouping val="standard"/>
        <c:varyColors val="0"/>
        <c:ser>
          <c:idx val="3"/>
          <c:order val="2"/>
          <c:tx>
            <c:strRef>
              <c:f>IndivEngCharts!$K$27</c:f>
              <c:strCache>
                <c:ptCount val="1"/>
                <c:pt idx="0">
                  <c:v>%Created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IndivEngCharts!$G$28:$G$30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IndivEngCharts!$K$28:$K$30</c:f>
              <c:numCache>
                <c:formatCode>0%</c:formatCode>
                <c:ptCount val="3"/>
                <c:pt idx="0">
                  <c:v>0.34782608695652173</c:v>
                </c:pt>
                <c:pt idx="1">
                  <c:v>0.21630094043887146</c:v>
                </c:pt>
                <c:pt idx="2">
                  <c:v>0.24106113033448673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2E-4917-A48B-C49B5F9ED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778520"/>
        <c:axId val="503777864"/>
      </c:lineChart>
      <c:catAx>
        <c:axId val="22921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19800"/>
        <c:crosses val="autoZero"/>
        <c:auto val="1"/>
        <c:lblAlgn val="ctr"/>
        <c:lblOffset val="100"/>
        <c:noMultiLvlLbl val="0"/>
      </c:catAx>
      <c:valAx>
        <c:axId val="22921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19472"/>
        <c:crosses val="autoZero"/>
        <c:crossBetween val="between"/>
      </c:valAx>
      <c:valAx>
        <c:axId val="50377786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78520"/>
        <c:crosses val="max"/>
        <c:crossBetween val="between"/>
      </c:valAx>
      <c:catAx>
        <c:axId val="503778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777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0.25958</cdr:x>
      <cdr:y>0.1096</cdr:y>
    </cdr:from>
    <cdr:to>
      <cdr:x>0.77504</cdr:x>
      <cdr:y>0.36109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CE34828-C1C3-4B93-8652-BAC6B1C896A4}"/>
            </a:ext>
          </a:extLst>
        </cdr:cNvPr>
        <cdr:cNvCxnSpPr/>
      </cdr:nvCxnSpPr>
      <cdr:spPr>
        <a:xfrm xmlns:a="http://schemas.openxmlformats.org/drawingml/2006/main" flipV="1">
          <a:off x="2271132" y="499820"/>
          <a:ext cx="4510007" cy="1146875"/>
        </a:xfrm>
        <a:prstGeom xmlns:a="http://schemas.openxmlformats.org/drawingml/2006/main" prst="straightConnector1">
          <a:avLst/>
        </a:prstGeom>
        <a:ln xmlns:a="http://schemas.openxmlformats.org/drawingml/2006/main" w="76200"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713D6-5619-45FA-B75F-D7AA3CF06018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8E644-12F6-4CF3-AA50-058867B5E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AA17F2-C06B-4934-A66D-01D7C7C02942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33D3DE-0ED1-4E9A-8C46-71FB66A14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2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3EEE-41EE-4277-8A4E-DFC90304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04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D3DE-0ED1-4E9A-8C46-71FB66A143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D3DE-0ED1-4E9A-8C46-71FB66A143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7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D3DE-0ED1-4E9A-8C46-71FB66A143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D3DE-0ED1-4E9A-8C46-71FB66A143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D3DE-0ED1-4E9A-8C46-71FB66A143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Andy Steggles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3EEE-41EE-4277-8A4E-DFC9030405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Andy and Tom do intros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C73A-DC16-4F4E-99DD-FA1F31901E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</a:p>
          <a:p>
            <a:endParaRPr lang="en-US" dirty="0"/>
          </a:p>
          <a:p>
            <a:r>
              <a:rPr lang="en-US"/>
              <a:t>service is information that is personal and relevant to you...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D3DE-0ED1-4E9A-8C46-71FB66A14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Perform Correlation Analysis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Compare with MGI MM Benchmark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3 Year Trending Analysis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200+ Engagement Variables (+Ratios Between Variables)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Create a Engagement Benchmark Score (EBS)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D3DE-0ED1-4E9A-8C46-71FB66A143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331B-7CC0-8F43-B86C-988BD99F8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331B-7CC0-8F43-B86C-988BD99F8D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Engaged = the percentage of the total known audience that is either a creator or contributor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331B-7CC0-8F43-B86C-988BD99F8D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effectLst/>
              </a:rPr>
              <a:t>Contributor Types by Category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331B-7CC0-8F43-B86C-988BD99F8D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A5B7-7A0A-46A9-8F27-247CA31D69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7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217" y="2675216"/>
            <a:ext cx="7315200" cy="777037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217" y="3614802"/>
            <a:ext cx="7315200" cy="609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673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4878" y="2715703"/>
            <a:ext cx="6858000" cy="807860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first/last name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878" y="3642653"/>
            <a:ext cx="6858000" cy="16056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  <a:p>
            <a:r>
              <a:rPr lang="en-US" dirty="0"/>
              <a:t>phone number</a:t>
            </a:r>
          </a:p>
          <a:p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91363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1143000" cy="381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</a:lstStyle>
          <a:p>
            <a:pPr lvl="1"/>
            <a:fld id="{437A0FF5-D33C-4B63-8D16-D525FE36B0D4}" type="slidenum">
              <a:rPr lang="en-US" smtClean="0"/>
              <a:pPr lv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2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07762"/>
            <a:ext cx="7886700" cy="62692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66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8941"/>
            <a:ext cx="7886700" cy="63699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4000" b="1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04014"/>
            <a:ext cx="3867150" cy="4634450"/>
          </a:xfrm>
          <a:prstGeom prst="rect">
            <a:avLst/>
          </a:prstGeom>
        </p:spPr>
        <p:txBody>
          <a:bodyPr/>
          <a:lstStyle>
            <a:lvl1pPr>
              <a:buClr>
                <a:srgbClr val="848185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7624"/>
              </a:buClr>
              <a:defRPr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848185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6600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baseline="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014"/>
            <a:ext cx="3867150" cy="4634450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dirty="0" smtClean="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dirty="0" smtClean="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dirty="0" smtClean="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US" baseline="0" dirty="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>
              <a:buClr>
                <a:srgbClr val="848185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EE7624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848185"/>
              </a:buClr>
            </a:pPr>
            <a:r>
              <a:rPr lang="en-US" dirty="0"/>
              <a:t>Third level</a:t>
            </a:r>
          </a:p>
          <a:p>
            <a:pPr lvl="3">
              <a:buClr>
                <a:srgbClr val="FF6600"/>
              </a:buClr>
            </a:pPr>
            <a:r>
              <a:rPr lang="en-US" dirty="0"/>
              <a:t>Fourth level</a:t>
            </a:r>
          </a:p>
          <a:p>
            <a:pPr lvl="4">
              <a:buClr>
                <a:srgbClr val="FF6600"/>
              </a:buClr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71"/>
            <a:ext cx="7886700" cy="62692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4013"/>
            <a:ext cx="7886700" cy="4619529"/>
          </a:xfrm>
          <a:prstGeom prst="rect">
            <a:avLst/>
          </a:prstGeom>
        </p:spPr>
        <p:txBody>
          <a:bodyPr/>
          <a:lstStyle>
            <a:lvl1pPr>
              <a:buClr>
                <a:srgbClr val="848185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6600"/>
              </a:buClr>
              <a:defRPr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848185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6600"/>
              </a:buClr>
              <a:defRPr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848185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84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8941"/>
            <a:ext cx="7886700" cy="63699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4000" b="1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04014"/>
            <a:ext cx="3867150" cy="4634450"/>
          </a:xfrm>
          <a:prstGeom prst="rect">
            <a:avLst/>
          </a:prstGeom>
        </p:spPr>
        <p:txBody>
          <a:bodyPr/>
          <a:lstStyle>
            <a:lvl1pPr>
              <a:buClr>
                <a:srgbClr val="848185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7624"/>
              </a:buClr>
              <a:defRPr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848185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6600"/>
              </a:buClr>
              <a:defRPr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baseline="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014"/>
            <a:ext cx="3867150" cy="4634450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dirty="0" smtClean="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dirty="0" smtClean="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dirty="0" smtClean="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US" baseline="0" dirty="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>
              <a:buClr>
                <a:srgbClr val="848185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EE7624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848185"/>
              </a:buClr>
            </a:pPr>
            <a:r>
              <a:rPr lang="en-US" dirty="0"/>
              <a:t>Third level</a:t>
            </a:r>
          </a:p>
          <a:p>
            <a:pPr lvl="3">
              <a:buClr>
                <a:srgbClr val="FF6600"/>
              </a:buClr>
            </a:pPr>
            <a:r>
              <a:rPr lang="en-US" dirty="0"/>
              <a:t>Fourth level</a:t>
            </a:r>
          </a:p>
          <a:p>
            <a:pPr lvl="4">
              <a:buClr>
                <a:srgbClr val="FF6600"/>
              </a:buClr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6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07762"/>
            <a:ext cx="7886700" cy="62692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52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05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 Ca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0" y="6024860"/>
            <a:ext cx="3243065" cy="4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4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9" y="6024860"/>
            <a:ext cx="3243065" cy="498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0" y="6024860"/>
            <a:ext cx="3243065" cy="4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4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  <p:sldLayoutId id="2147483669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0" y="6024860"/>
            <a:ext cx="3243065" cy="4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ion.sae.org/volunteeropportunities/opportunities-list-publi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gherlogic.com/benchmarkreport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6" y="3100754"/>
            <a:ext cx="4973875" cy="2362200"/>
          </a:xfrm>
        </p:spPr>
        <p:txBody>
          <a:bodyPr/>
          <a:lstStyle/>
          <a:p>
            <a:r>
              <a:rPr lang="en-US" dirty="0"/>
              <a:t>5 Keys to Disrupting Member Engagement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94663" y="5987054"/>
            <a:ext cx="409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Andy Steggles</a:t>
            </a:r>
          </a:p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andy@higherlogic.com</a:t>
            </a:r>
          </a:p>
        </p:txBody>
      </p:sp>
    </p:spTree>
    <p:extLst>
      <p:ext uri="{BB962C8B-B14F-4D97-AF65-F5344CB8AC3E}">
        <p14:creationId xmlns:p14="http://schemas.microsoft.com/office/powerpoint/2010/main" val="211401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9D008D7-0624-4002-B3CB-CAAA56B10BA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23048" y="2109706"/>
          <a:ext cx="6534413" cy="371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680155-15A8-4B2C-96DA-480BA19B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68" y="991953"/>
            <a:ext cx="6444667" cy="484146"/>
          </a:xfrm>
        </p:spPr>
        <p:txBody>
          <a:bodyPr/>
          <a:lstStyle/>
          <a:p>
            <a:r>
              <a:rPr lang="en-US" dirty="0"/>
              <a:t>Size of Org (Users) by </a:t>
            </a:r>
            <a:r>
              <a:rPr lang="en-US" dirty="0" err="1"/>
              <a:t>Avg</a:t>
            </a:r>
            <a:r>
              <a:rPr lang="en-US" dirty="0"/>
              <a:t> EBS</a:t>
            </a:r>
          </a:p>
        </p:txBody>
      </p:sp>
    </p:spTree>
    <p:extLst>
      <p:ext uri="{BB962C8B-B14F-4D97-AF65-F5344CB8AC3E}">
        <p14:creationId xmlns:p14="http://schemas.microsoft.com/office/powerpoint/2010/main" val="20757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BCBDD0-ABCC-4CDF-96E4-042E6FA4F13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43839" y="1795866"/>
          <a:ext cx="6673958" cy="382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C0454E-16E2-475E-8844-FDB1EC52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10" y="1040905"/>
            <a:ext cx="6444667" cy="484146"/>
          </a:xfrm>
        </p:spPr>
        <p:txBody>
          <a:bodyPr/>
          <a:lstStyle/>
          <a:p>
            <a:r>
              <a:rPr lang="en-US" dirty="0"/>
              <a:t>People vs. Content</a:t>
            </a:r>
          </a:p>
        </p:txBody>
      </p:sp>
    </p:spTree>
    <p:extLst>
      <p:ext uri="{BB962C8B-B14F-4D97-AF65-F5344CB8AC3E}">
        <p14:creationId xmlns:p14="http://schemas.microsoft.com/office/powerpoint/2010/main" val="43428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3EC4-F4BD-4F68-AE17-727089E4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820" y="857250"/>
            <a:ext cx="6030991" cy="1201936"/>
          </a:xfrm>
        </p:spPr>
        <p:txBody>
          <a:bodyPr/>
          <a:lstStyle/>
          <a:p>
            <a:r>
              <a:rPr lang="en-US" sz="2700" dirty="0"/>
              <a:t>Contributor Types by Category and Audience Penetration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1D31C2-02A8-4B1F-A1AF-F26743E2EB0B}"/>
              </a:ext>
            </a:extLst>
          </p:cNvPr>
          <p:cNvGraphicFramePr>
            <a:graphicFrameLocks/>
          </p:cNvGraphicFramePr>
          <p:nvPr/>
        </p:nvGraphicFramePr>
        <p:xfrm>
          <a:off x="1419820" y="1578133"/>
          <a:ext cx="7724180" cy="442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395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ABD9-5A81-4B4C-BC1C-36AEE5DA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30" y="1004872"/>
            <a:ext cx="7010162" cy="455270"/>
          </a:xfrm>
        </p:spPr>
        <p:txBody>
          <a:bodyPr/>
          <a:lstStyle/>
          <a:p>
            <a:r>
              <a:rPr lang="en-US" dirty="0"/>
              <a:t>Audience Penetration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2ABF2-BB9B-4077-B2E6-77E34247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49" y="1868515"/>
            <a:ext cx="7661551" cy="38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4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9612FB4-786C-4F01-BFF9-8D0B4B46DF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8890" y="2272438"/>
          <a:ext cx="6871561" cy="357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29CA59-26D2-493D-B73C-15522AE7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303" y="562029"/>
            <a:ext cx="6444667" cy="484146"/>
          </a:xfrm>
        </p:spPr>
        <p:txBody>
          <a:bodyPr/>
          <a:lstStyle/>
          <a:p>
            <a:r>
              <a:rPr lang="en-US" dirty="0"/>
              <a:t>Individual Engagement</a:t>
            </a:r>
          </a:p>
        </p:txBody>
      </p:sp>
    </p:spTree>
    <p:extLst>
      <p:ext uri="{BB962C8B-B14F-4D97-AF65-F5344CB8AC3E}">
        <p14:creationId xmlns:p14="http://schemas.microsoft.com/office/powerpoint/2010/main" val="247536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89E4BC-DCC1-4405-9B91-1980116E55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5128" y="2249191"/>
          <a:ext cx="6766947" cy="326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94F8D26-D41D-4F20-833C-40FC97F6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54" y="718181"/>
            <a:ext cx="6444667" cy="484146"/>
          </a:xfrm>
        </p:spPr>
        <p:txBody>
          <a:bodyPr/>
          <a:lstStyle/>
          <a:p>
            <a:r>
              <a:rPr lang="en-US" dirty="0"/>
              <a:t>NCACPA </a:t>
            </a:r>
            <a:r>
              <a:rPr lang="en-US" dirty="0" err="1"/>
              <a:t>Avg</a:t>
            </a:r>
            <a:r>
              <a:rPr lang="en-US" dirty="0"/>
              <a:t> Individual Engagement Score</a:t>
            </a:r>
          </a:p>
        </p:txBody>
      </p:sp>
    </p:spTree>
    <p:extLst>
      <p:ext uri="{BB962C8B-B14F-4D97-AF65-F5344CB8AC3E}">
        <p14:creationId xmlns:p14="http://schemas.microsoft.com/office/powerpoint/2010/main" val="423545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544"/>
            <a:ext cx="9144000" cy="6277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7" y="57324"/>
            <a:ext cx="452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Community Examples:</a:t>
            </a:r>
          </a:p>
        </p:txBody>
      </p:sp>
    </p:spTree>
    <p:extLst>
      <p:ext uri="{BB962C8B-B14F-4D97-AF65-F5344CB8AC3E}">
        <p14:creationId xmlns:p14="http://schemas.microsoft.com/office/powerpoint/2010/main" val="149115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" y="580544"/>
            <a:ext cx="5128158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814" y="1444025"/>
            <a:ext cx="3592903" cy="4937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7" y="57324"/>
            <a:ext cx="452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Expert/Speaker Community</a:t>
            </a:r>
          </a:p>
        </p:txBody>
      </p:sp>
    </p:spTree>
    <p:extLst>
      <p:ext uri="{BB962C8B-B14F-4D97-AF65-F5344CB8AC3E}">
        <p14:creationId xmlns:p14="http://schemas.microsoft.com/office/powerpoint/2010/main" val="142032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519"/>
            <a:ext cx="9144000" cy="6376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67" y="52803"/>
            <a:ext cx="452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Learning Community</a:t>
            </a:r>
          </a:p>
        </p:txBody>
      </p:sp>
    </p:spTree>
    <p:extLst>
      <p:ext uri="{BB962C8B-B14F-4D97-AF65-F5344CB8AC3E}">
        <p14:creationId xmlns:p14="http://schemas.microsoft.com/office/powerpoint/2010/main" val="306743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Volunteerism and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04013"/>
            <a:ext cx="8158162" cy="461952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Micro-Volunteer Examples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Enables more members to become more engaged in a more meaningful way.</a:t>
            </a:r>
          </a:p>
          <a:p>
            <a:endParaRPr lang="en-US" dirty="0"/>
          </a:p>
          <a:p>
            <a:r>
              <a:rPr lang="en-US" dirty="0"/>
              <a:t>Correlates to improved retention, greater satisfaction and organizational value creation.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8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041" y="990552"/>
            <a:ext cx="5279781" cy="626921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WELCOME!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2349305"/>
            <a:ext cx="5159974" cy="357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Andy Steggles</a:t>
            </a:r>
            <a:br>
              <a:rPr lang="en-US" b="1" dirty="0"/>
            </a:br>
            <a:r>
              <a:rPr lang="en-US" sz="2000" dirty="0"/>
              <a:t>President &amp; Co-Founder</a:t>
            </a:r>
            <a:br>
              <a:rPr lang="en-US" sz="2000" dirty="0"/>
            </a:br>
            <a:r>
              <a:rPr lang="en-US" sz="2000" dirty="0"/>
              <a:t>Higher Logic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1"/>
            <a:fld id="{437A0FF5-D33C-4B63-8D16-D525FE36B0D4}" type="slidenum">
              <a:rPr lang="en-US" smtClean="0"/>
              <a:pPr lvl="1"/>
              <a:t>2</a:t>
            </a:fld>
            <a:endParaRPr lang="en-US" dirty="0"/>
          </a:p>
        </p:txBody>
      </p:sp>
      <p:pic>
        <p:nvPicPr>
          <p:cNvPr id="14" name="Picture 13" descr="kindle_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8624" y="4170942"/>
            <a:ext cx="1393163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206" y="1304013"/>
            <a:ext cx="2382715" cy="356181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40" y="-483626"/>
            <a:ext cx="6708918" cy="79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2B762D-2E66-9847-B359-8FFBC126BF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410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Re: </a:t>
            </a:r>
            <a:r>
              <a:rPr lang="en-US" dirty="0">
                <a:hlinkClick r:id="rId3"/>
              </a:rPr>
              <a:t>http://connection.sae.org/volunteeropportunities/opportunities-list-public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818"/>
            <a:ext cx="9144000" cy="2158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5451" y="0"/>
            <a:ext cx="895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Measuring and Recognizing Volunteerism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4239-01CB-4E85-8A76-79D47EC1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6216"/>
            <a:ext cx="6604225" cy="248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956" y="2592481"/>
            <a:ext cx="6345044" cy="2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084" y="0"/>
            <a:ext cx="10917044" cy="80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9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9"/>
            <a:ext cx="9144000" cy="68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11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546"/>
            <a:ext cx="9144000" cy="636998"/>
          </a:xfrm>
        </p:spPr>
        <p:txBody>
          <a:bodyPr/>
          <a:lstStyle/>
          <a:p>
            <a:r>
              <a:rPr lang="en-US" sz="3200" dirty="0"/>
              <a:t>Member Service vs Marketing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3" y="1304014"/>
            <a:ext cx="8509545" cy="46344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Member Service:</a:t>
            </a:r>
          </a:p>
          <a:p>
            <a:r>
              <a:rPr lang="en-US" sz="3200" dirty="0"/>
              <a:t>Messages are “Non-Marketing”</a:t>
            </a:r>
          </a:p>
          <a:p>
            <a:r>
              <a:rPr lang="en-US" sz="3200" dirty="0"/>
              <a:t>Contain an “Ask” or “Thank you”</a:t>
            </a:r>
          </a:p>
          <a:p>
            <a:r>
              <a:rPr lang="en-US" sz="3200" dirty="0"/>
              <a:t>Optimized by the use of Journey Mapping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Marketing:</a:t>
            </a:r>
          </a:p>
          <a:p>
            <a:r>
              <a:rPr lang="en-US" sz="3200" dirty="0"/>
              <a:t>Campaign Based, Action Focused, Graphically Rich etc</a:t>
            </a:r>
          </a:p>
        </p:txBody>
      </p:sp>
    </p:spTree>
    <p:extLst>
      <p:ext uri="{BB962C8B-B14F-4D97-AF65-F5344CB8AC3E}">
        <p14:creationId xmlns:p14="http://schemas.microsoft.com/office/powerpoint/2010/main" val="198195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Journey 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63" y="1914423"/>
            <a:ext cx="6600825" cy="347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390" y="1235413"/>
            <a:ext cx="708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7624"/>
                </a:solidFill>
              </a:rPr>
              <a:t>Journey: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Onboarding by Persona (Primary Contact)</a:t>
            </a:r>
          </a:p>
        </p:txBody>
      </p:sp>
    </p:spTree>
    <p:extLst>
      <p:ext uri="{BB962C8B-B14F-4D97-AF65-F5344CB8AC3E}">
        <p14:creationId xmlns:p14="http://schemas.microsoft.com/office/powerpoint/2010/main" val="86611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09" y="1380618"/>
            <a:ext cx="6619875" cy="404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481" y="661481"/>
            <a:ext cx="70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7624"/>
                </a:solidFill>
              </a:rPr>
              <a:t>Journey: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Annual Conference Attendee</a:t>
            </a:r>
          </a:p>
        </p:txBody>
      </p:sp>
    </p:spTree>
    <p:extLst>
      <p:ext uri="{BB962C8B-B14F-4D97-AF65-F5344CB8AC3E}">
        <p14:creationId xmlns:p14="http://schemas.microsoft.com/office/powerpoint/2010/main" val="769154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Review Benchmarking Report:</a:t>
            </a:r>
          </a:p>
          <a:p>
            <a:pPr marL="457200" lvl="1" indent="0">
              <a:buNone/>
            </a:pPr>
            <a:r>
              <a:rPr lang="en-US" sz="2800" dirty="0">
                <a:hlinkClick r:id="rId2"/>
              </a:rPr>
              <a:t>www.higherlogic.com/benchmarkreport</a:t>
            </a:r>
            <a:r>
              <a:rPr lang="en-US" sz="2800" dirty="0"/>
              <a:t> </a:t>
            </a:r>
          </a:p>
          <a:p>
            <a:r>
              <a:rPr lang="en-US" sz="3600" dirty="0"/>
              <a:t>Choose your KPIs</a:t>
            </a:r>
          </a:p>
          <a:p>
            <a:r>
              <a:rPr lang="en-US" sz="3600" dirty="0"/>
              <a:t>Map Your Member Journey</a:t>
            </a:r>
          </a:p>
          <a:p>
            <a:r>
              <a:rPr lang="en-US" sz="3600" dirty="0"/>
              <a:t>Set Goals</a:t>
            </a:r>
          </a:p>
          <a:p>
            <a:r>
              <a:rPr lang="en-US" sz="3600" dirty="0"/>
              <a:t>Implement Automation</a:t>
            </a:r>
          </a:p>
          <a:p>
            <a:r>
              <a:rPr lang="en-US" sz="3600" dirty="0"/>
              <a:t>Measure Conversions</a:t>
            </a:r>
          </a:p>
        </p:txBody>
      </p:sp>
    </p:spTree>
    <p:extLst>
      <p:ext uri="{BB962C8B-B14F-4D97-AF65-F5344CB8AC3E}">
        <p14:creationId xmlns:p14="http://schemas.microsoft.com/office/powerpoint/2010/main" val="2509971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46" y="230647"/>
            <a:ext cx="7315200" cy="777037"/>
          </a:xfrm>
        </p:spPr>
        <p:txBody>
          <a:bodyPr/>
          <a:lstStyle/>
          <a:p>
            <a:r>
              <a:rPr lang="en-US" sz="54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04856"/>
            <a:ext cx="7651546" cy="4337299"/>
          </a:xfrm>
        </p:spPr>
        <p:txBody>
          <a:bodyPr/>
          <a:lstStyle/>
          <a:p>
            <a:r>
              <a:rPr lang="en-US" sz="3200" dirty="0"/>
              <a:t>Andy Steggles</a:t>
            </a:r>
          </a:p>
          <a:p>
            <a:r>
              <a:rPr lang="en-US" sz="3200" dirty="0"/>
              <a:t>President  &amp; Co-Founder</a:t>
            </a:r>
          </a:p>
          <a:p>
            <a:r>
              <a:rPr lang="en-US" sz="3200" dirty="0"/>
              <a:t>andy@higherlogic.com</a:t>
            </a:r>
          </a:p>
          <a:p>
            <a:r>
              <a:rPr lang="en-US" sz="3200" dirty="0"/>
              <a:t>@asteggles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91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1050" y="310571"/>
            <a:ext cx="7734300" cy="626921"/>
          </a:xfrm>
        </p:spPr>
        <p:txBody>
          <a:bodyPr/>
          <a:lstStyle/>
          <a:p>
            <a:r>
              <a:rPr lang="en-US" dirty="0"/>
              <a:t>What is Community?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041595"/>
            <a:ext cx="8051326" cy="1003418"/>
          </a:xfrm>
        </p:spPr>
        <p:txBody>
          <a:bodyPr/>
          <a:lstStyle/>
          <a:p>
            <a:r>
              <a:rPr lang="en-US" dirty="0"/>
              <a:t>Group of People with a Common Interest and a need to Engage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81050" y="2295747"/>
            <a:ext cx="6219825" cy="6269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Community Types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14314" y="3039780"/>
            <a:ext cx="4338232" cy="2990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48185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8185"/>
              </a:buClr>
              <a:buFont typeface="Arial" panose="020B0604020202020204" pitchFamily="34" charset="0"/>
              <a:buChar char="•"/>
              <a:defRPr sz="2000" kern="120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818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Experts</a:t>
            </a:r>
          </a:p>
          <a:p>
            <a:r>
              <a:rPr lang="en-US" dirty="0"/>
              <a:t>Directories</a:t>
            </a:r>
          </a:p>
          <a:p>
            <a:r>
              <a:rPr lang="en-US" dirty="0"/>
              <a:t>Local (geographical) Groups (Chapters)</a:t>
            </a:r>
          </a:p>
          <a:p>
            <a:r>
              <a:rPr lang="en-US" dirty="0"/>
              <a:t>Conference/Meetings</a:t>
            </a:r>
          </a:p>
          <a:p>
            <a:r>
              <a:rPr lang="en-US" dirty="0"/>
              <a:t>Education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908076" y="3039780"/>
            <a:ext cx="3771900" cy="2990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48185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8185"/>
              </a:buClr>
              <a:buFont typeface="Arial" panose="020B0604020202020204" pitchFamily="34" charset="0"/>
              <a:buChar char="•"/>
              <a:defRPr sz="2000" kern="120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EE76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818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8481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Volunteerism</a:t>
            </a:r>
          </a:p>
          <a:p>
            <a:r>
              <a:rPr lang="en-US" dirty="0"/>
              <a:t>Advocacy</a:t>
            </a:r>
          </a:p>
          <a:p>
            <a:r>
              <a:rPr lang="en-US" dirty="0"/>
              <a:t>Mentoring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Specialty Groups</a:t>
            </a:r>
          </a:p>
        </p:txBody>
      </p:sp>
    </p:spTree>
    <p:extLst>
      <p:ext uri="{BB962C8B-B14F-4D97-AF65-F5344CB8AC3E}">
        <p14:creationId xmlns:p14="http://schemas.microsoft.com/office/powerpoint/2010/main" val="197693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9" y="1304013"/>
            <a:ext cx="5620215" cy="4619529"/>
          </a:xfrm>
        </p:spPr>
        <p:txBody>
          <a:bodyPr/>
          <a:lstStyle/>
          <a:p>
            <a:r>
              <a:rPr lang="en-US" sz="2400" dirty="0"/>
              <a:t>Identify Best Practices for Engaging Members</a:t>
            </a:r>
          </a:p>
          <a:p>
            <a:r>
              <a:rPr lang="en-US" sz="2400" dirty="0"/>
              <a:t>Quantify Benchmarking Metrics for Different Sized Organizations</a:t>
            </a:r>
          </a:p>
          <a:p>
            <a:r>
              <a:rPr lang="en-US" sz="2400" dirty="0"/>
              <a:t>Identify Trending Over Time</a:t>
            </a:r>
          </a:p>
          <a:p>
            <a:r>
              <a:rPr lang="en-US" sz="2400" dirty="0"/>
              <a:t>Connect Engagement with Retention</a:t>
            </a:r>
          </a:p>
          <a:p>
            <a:r>
              <a:rPr lang="en-US" sz="2400" dirty="0"/>
              <a:t>Make Recommendations based on Findings</a:t>
            </a:r>
          </a:p>
          <a:p>
            <a:r>
              <a:rPr lang="en-US" sz="2400" dirty="0"/>
              <a:t>Demonstrate a Strong Correlation Between Engagement and Retention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Goals: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2C1EE-E595-467E-A37C-422F8F01C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8" y="937492"/>
            <a:ext cx="3185852" cy="3765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02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9EA8AC-A4BC-4F5C-A37D-9E43652606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56701" y="2019693"/>
          <a:ext cx="5849651" cy="345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97F1DA-1926-445E-A970-DF07663C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85" y="1424489"/>
            <a:ext cx="6444667" cy="484146"/>
          </a:xfrm>
        </p:spPr>
        <p:txBody>
          <a:bodyPr/>
          <a:lstStyle/>
          <a:p>
            <a:r>
              <a:rPr lang="en-US" dirty="0"/>
              <a:t>EBS by Quartile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D923D-077D-4564-A5AE-6F9F0F8215D5}"/>
              </a:ext>
            </a:extLst>
          </p:cNvPr>
          <p:cNvSpPr txBox="1"/>
          <p:nvPr/>
        </p:nvSpPr>
        <p:spPr>
          <a:xfrm>
            <a:off x="1137424" y="245327"/>
            <a:ext cx="72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Engagement Benchmark Score (EBS)</a:t>
            </a:r>
          </a:p>
        </p:txBody>
      </p:sp>
    </p:spTree>
    <p:extLst>
      <p:ext uri="{BB962C8B-B14F-4D97-AF65-F5344CB8AC3E}">
        <p14:creationId xmlns:p14="http://schemas.microsoft.com/office/powerpoint/2010/main" val="173899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B68654-84CA-4EBB-B480-A4244012CD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53512" y="2423548"/>
          <a:ext cx="6562067" cy="342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888FC4-F1E4-4763-B023-A563BAE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Year-over-Year EBS</a:t>
            </a:r>
          </a:p>
        </p:txBody>
      </p:sp>
    </p:spTree>
    <p:extLst>
      <p:ext uri="{BB962C8B-B14F-4D97-AF65-F5344CB8AC3E}">
        <p14:creationId xmlns:p14="http://schemas.microsoft.com/office/powerpoint/2010/main" val="373175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8A7815-295A-4D24-8D0E-1362CEA399B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53512" y="2164356"/>
          <a:ext cx="6806165" cy="360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216D69-9BD7-41FB-BCBC-624D8325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Average EBS by Industry</a:t>
            </a:r>
          </a:p>
        </p:txBody>
      </p:sp>
    </p:spTree>
    <p:extLst>
      <p:ext uri="{BB962C8B-B14F-4D97-AF65-F5344CB8AC3E}">
        <p14:creationId xmlns:p14="http://schemas.microsoft.com/office/powerpoint/2010/main" val="75870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4E2453-B0C6-4D88-A431-EBAC2F0FE7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49783" y="1200151"/>
          <a:ext cx="4100513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2D70B7-09B5-4D94-B6A1-D5DD6B2D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667" y="857250"/>
            <a:ext cx="6444667" cy="484146"/>
          </a:xfrm>
        </p:spPr>
        <p:txBody>
          <a:bodyPr/>
          <a:lstStyle/>
          <a:p>
            <a:r>
              <a:rPr lang="en-US" dirty="0"/>
              <a:t>All Industries by EBS</a:t>
            </a:r>
          </a:p>
        </p:txBody>
      </p:sp>
    </p:spTree>
    <p:extLst>
      <p:ext uri="{BB962C8B-B14F-4D97-AF65-F5344CB8AC3E}">
        <p14:creationId xmlns:p14="http://schemas.microsoft.com/office/powerpoint/2010/main" val="76639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C0557D-7D4A-4AC5-81AF-8A60B089B8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53512" y="1897011"/>
          <a:ext cx="6329593" cy="363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EDC546-3B71-4BCF-88E5-5E857662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48" y="1412864"/>
            <a:ext cx="6444667" cy="484146"/>
          </a:xfrm>
        </p:spPr>
        <p:txBody>
          <a:bodyPr/>
          <a:lstStyle/>
          <a:p>
            <a:r>
              <a:rPr lang="en-US" dirty="0"/>
              <a:t>EBS by Geographical Focus</a:t>
            </a:r>
          </a:p>
        </p:txBody>
      </p:sp>
    </p:spTree>
    <p:extLst>
      <p:ext uri="{BB962C8B-B14F-4D97-AF65-F5344CB8AC3E}">
        <p14:creationId xmlns:p14="http://schemas.microsoft.com/office/powerpoint/2010/main" val="3090888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L_PowerPoint Template 2015_v4">
  <a:themeElements>
    <a:clrScheme name="Custom 2">
      <a:dk1>
        <a:srgbClr val="E75E1A"/>
      </a:dk1>
      <a:lt1>
        <a:sysClr val="window" lastClr="FFFFFF"/>
      </a:lt1>
      <a:dk2>
        <a:srgbClr val="252525"/>
      </a:dk2>
      <a:lt2>
        <a:srgbClr val="88868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_PowerPoint Template 2015_v4" id="{3123C74A-B4F8-49D4-B2AA-A97FFE9B2223}" vid="{40E332E5-DB78-4F81-9B3F-63908C659FFB}"/>
    </a:ext>
  </a:extLst>
</a:theme>
</file>

<file path=ppt/theme/theme2.xml><?xml version="1.0" encoding="utf-8"?>
<a:theme xmlns:a="http://schemas.openxmlformats.org/drawingml/2006/main" name="Content Slides">
  <a:themeElements>
    <a:clrScheme name="Custom 3">
      <a:dk1>
        <a:srgbClr val="E75E1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-HL_Sales_PowerPoint_2014 (FINAL)" id="{0483B054-6EDA-469C-B856-B015728FE639}" vid="{DD500441-1C5C-45C5-A8B1-5BE326CA59D2}"/>
    </a:ext>
  </a:extLst>
</a:theme>
</file>

<file path=ppt/theme/theme3.xml><?xml version="1.0" encoding="utf-8"?>
<a:theme xmlns:a="http://schemas.openxmlformats.org/drawingml/2006/main" name="Contac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-HL_Sales_PowerPoint_2014 (FINAL)" id="{0483B054-6EDA-469C-B856-B015728FE639}" vid="{C8341864-648B-46F9-AC64-9B6497F706E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HL_PowerPoint Template 2015_v4</Template>
  <TotalTime>8818</TotalTime>
  <Words>402</Words>
  <Application>Microsoft Office PowerPoint</Application>
  <PresentationFormat>On-screen Show (4:3)</PresentationFormat>
  <Paragraphs>109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HL_PowerPoint Template 2015_v4</vt:lpstr>
      <vt:lpstr>Content Slides</vt:lpstr>
      <vt:lpstr>Contact Slide</vt:lpstr>
      <vt:lpstr>5 Keys to Disrupting Member Engagement</vt:lpstr>
      <vt:lpstr>WELCOME!</vt:lpstr>
      <vt:lpstr>What is Community?</vt:lpstr>
      <vt:lpstr>Benchmarking Goals:</vt:lpstr>
      <vt:lpstr>EBS by Quartile</vt:lpstr>
      <vt:lpstr>Year-over-Year EBS</vt:lpstr>
      <vt:lpstr>Top 10 Average EBS by Industry</vt:lpstr>
      <vt:lpstr>All Industries by EBS</vt:lpstr>
      <vt:lpstr>EBS by Geographical Focus</vt:lpstr>
      <vt:lpstr>Size of Org (Users) by Avg EBS</vt:lpstr>
      <vt:lpstr>People vs. Content</vt:lpstr>
      <vt:lpstr>Contributor Types by Category and Audience Penetration</vt:lpstr>
      <vt:lpstr>Audience Penetration</vt:lpstr>
      <vt:lpstr>Individual Engagement</vt:lpstr>
      <vt:lpstr>NCACPA Avg Individual Engagement Score</vt:lpstr>
      <vt:lpstr>PowerPoint Presentation</vt:lpstr>
      <vt:lpstr>PowerPoint Presentation</vt:lpstr>
      <vt:lpstr>PowerPoint Presentation</vt:lpstr>
      <vt:lpstr>Volunteerism and Automation</vt:lpstr>
      <vt:lpstr>PowerPoint Presentation</vt:lpstr>
      <vt:lpstr>PowerPoint Presentation</vt:lpstr>
      <vt:lpstr>PowerPoint Presentation</vt:lpstr>
      <vt:lpstr>PowerPoint Presentation</vt:lpstr>
      <vt:lpstr>Member Service vs Marketing Automation</vt:lpstr>
      <vt:lpstr>Journey Mapping</vt:lpstr>
      <vt:lpstr>PowerPoint Presentation</vt:lpstr>
      <vt:lpstr>Execution Strategy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Logic</dc:title>
  <dc:creator>Hunter Montgomery</dc:creator>
  <cp:lastModifiedBy>Andy Steggles</cp:lastModifiedBy>
  <cp:revision>341</cp:revision>
  <cp:lastPrinted>2015-02-18T15:23:31Z</cp:lastPrinted>
  <dcterms:created xsi:type="dcterms:W3CDTF">2015-01-09T23:47:51Z</dcterms:created>
  <dcterms:modified xsi:type="dcterms:W3CDTF">2017-11-16T21:09:29Z</dcterms:modified>
</cp:coreProperties>
</file>